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3011" autoAdjust="0"/>
  </p:normalViewPr>
  <p:slideViewPr>
    <p:cSldViewPr snapToGrid="0">
      <p:cViewPr>
        <p:scale>
          <a:sx n="75" d="100"/>
          <a:sy n="75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C301A-B230-4546-B531-ACDECC9624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492A7-B4EC-40A5-BB0F-F9334440DE52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2DE5D873-E61F-42A2-9987-5261DE3BE190}" type="parTrans" cxnId="{CB57C701-CCA7-4590-893E-6F35C7F74D97}">
      <dgm:prSet/>
      <dgm:spPr/>
      <dgm:t>
        <a:bodyPr/>
        <a:lstStyle/>
        <a:p>
          <a:endParaRPr lang="en-US"/>
        </a:p>
      </dgm:t>
    </dgm:pt>
    <dgm:pt modelId="{CADF1553-DF8E-4CDD-A1CE-CA68BC0F520D}" type="sibTrans" cxnId="{CB57C701-CCA7-4590-893E-6F35C7F74D97}">
      <dgm:prSet/>
      <dgm:spPr/>
      <dgm:t>
        <a:bodyPr/>
        <a:lstStyle/>
        <a:p>
          <a:endParaRPr lang="en-US"/>
        </a:p>
      </dgm:t>
    </dgm:pt>
    <dgm:pt modelId="{0CC7C15C-338E-422A-9970-98C81A436B6D}">
      <dgm:prSet phldrT="[Text]"/>
      <dgm:spPr/>
      <dgm:t>
        <a:bodyPr/>
        <a:lstStyle/>
        <a:p>
          <a:pPr rtl="0"/>
          <a:r>
            <a:rPr lang="en-US" b="1" baseline="0" dirty="0" smtClean="0">
              <a:effectLst/>
            </a:rPr>
            <a:t>Rack Space Hosting</a:t>
          </a:r>
          <a:endParaRPr lang="en-US" dirty="0"/>
        </a:p>
      </dgm:t>
    </dgm:pt>
    <dgm:pt modelId="{8C168542-BA45-4ACE-83E2-BC8A1BCBF01D}" type="parTrans" cxnId="{9E4F110E-09AF-4BCC-867A-A1DC4E465FF0}">
      <dgm:prSet/>
      <dgm:spPr/>
      <dgm:t>
        <a:bodyPr/>
        <a:lstStyle/>
        <a:p>
          <a:endParaRPr lang="en-US"/>
        </a:p>
      </dgm:t>
    </dgm:pt>
    <dgm:pt modelId="{DECB986A-FA97-4903-8075-BD0F01B582A5}" type="sibTrans" cxnId="{9E4F110E-09AF-4BCC-867A-A1DC4E465FF0}">
      <dgm:prSet/>
      <dgm:spPr/>
      <dgm:t>
        <a:bodyPr/>
        <a:lstStyle/>
        <a:p>
          <a:endParaRPr lang="en-US"/>
        </a:p>
      </dgm:t>
    </dgm:pt>
    <dgm:pt modelId="{B1127BE4-5CFE-42DD-B384-7F042C902BCA}">
      <dgm:prSet phldrT="[Text]"/>
      <dgm:spPr/>
      <dgm:t>
        <a:bodyPr/>
        <a:lstStyle/>
        <a:p>
          <a:r>
            <a:rPr lang="en-US" dirty="0" smtClean="0"/>
            <a:t>Cloud Services</a:t>
          </a:r>
          <a:endParaRPr lang="en-US" dirty="0"/>
        </a:p>
      </dgm:t>
    </dgm:pt>
    <dgm:pt modelId="{A65402C0-0DB9-4F7A-AA06-0A2CAB01AF39}" type="parTrans" cxnId="{F0C3DDB1-DFC0-4D28-AC73-139BF50E70FD}">
      <dgm:prSet/>
      <dgm:spPr/>
      <dgm:t>
        <a:bodyPr/>
        <a:lstStyle/>
        <a:p>
          <a:endParaRPr lang="en-US"/>
        </a:p>
      </dgm:t>
    </dgm:pt>
    <dgm:pt modelId="{127424A3-9E88-47F3-8563-B5062AA08A4B}" type="sibTrans" cxnId="{F0C3DDB1-DFC0-4D28-AC73-139BF50E70FD}">
      <dgm:prSet/>
      <dgm:spPr/>
      <dgm:t>
        <a:bodyPr/>
        <a:lstStyle/>
        <a:p>
          <a:endParaRPr lang="en-US"/>
        </a:p>
      </dgm:t>
    </dgm:pt>
    <dgm:pt modelId="{C2B89185-F2DA-462F-A7A0-0277A3DAF31A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Virtual Server Hosting</a:t>
          </a:r>
          <a:endParaRPr lang="en-US" b="1" dirty="0">
            <a:effectLst/>
          </a:endParaRPr>
        </a:p>
      </dgm:t>
    </dgm:pt>
    <dgm:pt modelId="{279005AD-36D4-4450-A769-045B4F037925}" type="parTrans" cxnId="{3BC5218F-6EAD-476C-A49C-9B8DCB85657B}">
      <dgm:prSet/>
      <dgm:spPr/>
      <dgm:t>
        <a:bodyPr/>
        <a:lstStyle/>
        <a:p>
          <a:endParaRPr lang="en-US"/>
        </a:p>
      </dgm:t>
    </dgm:pt>
    <dgm:pt modelId="{1BD85C9D-CB42-4152-9381-A9C3A42979D1}" type="sibTrans" cxnId="{3BC5218F-6EAD-476C-A49C-9B8DCB85657B}">
      <dgm:prSet/>
      <dgm:spPr/>
      <dgm:t>
        <a:bodyPr/>
        <a:lstStyle/>
        <a:p>
          <a:endParaRPr lang="en-US"/>
        </a:p>
      </dgm:t>
    </dgm:pt>
    <dgm:pt modelId="{BBB90BDC-C279-40FA-9315-0D7A661504AE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Co-location</a:t>
          </a:r>
          <a:endParaRPr lang="en-US" b="1" dirty="0">
            <a:effectLst/>
          </a:endParaRPr>
        </a:p>
      </dgm:t>
    </dgm:pt>
    <dgm:pt modelId="{D873895D-0563-4004-9675-AF8F91DBA203}" type="parTrans" cxnId="{8C6078C8-869D-4F21-AA69-6E20CA784980}">
      <dgm:prSet/>
      <dgm:spPr/>
      <dgm:t>
        <a:bodyPr/>
        <a:lstStyle/>
        <a:p>
          <a:endParaRPr lang="en-US"/>
        </a:p>
      </dgm:t>
    </dgm:pt>
    <dgm:pt modelId="{2B223CC1-7091-449B-AADC-E504A3A8C837}" type="sibTrans" cxnId="{8C6078C8-869D-4F21-AA69-6E20CA784980}">
      <dgm:prSet/>
      <dgm:spPr/>
      <dgm:t>
        <a:bodyPr/>
        <a:lstStyle/>
        <a:p>
          <a:endParaRPr lang="en-US"/>
        </a:p>
      </dgm:t>
    </dgm:pt>
    <dgm:pt modelId="{1E270281-90B7-49B0-9FDE-16F024871A42}">
      <dgm:prSet/>
      <dgm:spPr/>
      <dgm:t>
        <a:bodyPr/>
        <a:lstStyle/>
        <a:p>
          <a:pPr rtl="0"/>
          <a:r>
            <a:rPr lang="en-US" b="1" baseline="0" dirty="0" smtClean="0">
              <a:effectLst/>
            </a:rPr>
            <a:t>Managed Web Hosting</a:t>
          </a:r>
          <a:endParaRPr lang="en-US" dirty="0"/>
        </a:p>
      </dgm:t>
    </dgm:pt>
    <dgm:pt modelId="{887A3715-FD5A-458A-B64D-76D060D7B649}" type="parTrans" cxnId="{967A6227-4498-42C4-842E-19372F94DF9E}">
      <dgm:prSet/>
      <dgm:spPr/>
      <dgm:t>
        <a:bodyPr/>
        <a:lstStyle/>
        <a:p>
          <a:endParaRPr lang="en-GB"/>
        </a:p>
      </dgm:t>
    </dgm:pt>
    <dgm:pt modelId="{19FA1775-C442-4277-9C71-DD01CB62C345}" type="sibTrans" cxnId="{967A6227-4498-42C4-842E-19372F94DF9E}">
      <dgm:prSet/>
      <dgm:spPr/>
      <dgm:t>
        <a:bodyPr/>
        <a:lstStyle/>
        <a:p>
          <a:endParaRPr lang="en-GB"/>
        </a:p>
      </dgm:t>
    </dgm:pt>
    <dgm:pt modelId="{0F071DC8-4282-4C49-8F99-25F028E044B6}">
      <dgm:prSet/>
      <dgm:spPr/>
      <dgm:t>
        <a:bodyPr/>
        <a:lstStyle/>
        <a:p>
          <a:pPr rtl="0"/>
          <a:r>
            <a:rPr lang="en-US" b="1" baseline="0" dirty="0" smtClean="0">
              <a:effectLst/>
            </a:rPr>
            <a:t>Enterprise Application Hosting</a:t>
          </a:r>
          <a:endParaRPr lang="en-US" b="1" dirty="0">
            <a:effectLst/>
          </a:endParaRPr>
        </a:p>
      </dgm:t>
    </dgm:pt>
    <dgm:pt modelId="{DCD4CC08-66D2-41DD-AF90-3F044328FDBC}" type="parTrans" cxnId="{8048019E-3D2A-450D-87ED-60DF4210DFF9}">
      <dgm:prSet/>
      <dgm:spPr/>
      <dgm:t>
        <a:bodyPr/>
        <a:lstStyle/>
        <a:p>
          <a:endParaRPr lang="en-US"/>
        </a:p>
      </dgm:t>
    </dgm:pt>
    <dgm:pt modelId="{6E2E4BBD-C50F-4AB2-B9BD-9E2E671E79C6}" type="sibTrans" cxnId="{8048019E-3D2A-450D-87ED-60DF4210DFF9}">
      <dgm:prSet/>
      <dgm:spPr/>
      <dgm:t>
        <a:bodyPr/>
        <a:lstStyle/>
        <a:p>
          <a:endParaRPr lang="en-US"/>
        </a:p>
      </dgm:t>
    </dgm:pt>
    <dgm:pt modelId="{8BF78908-E690-4130-9AD5-158220E6C619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Hosted Messaging &amp; Collaboration</a:t>
          </a:r>
          <a:endParaRPr lang="en-US" dirty="0"/>
        </a:p>
      </dgm:t>
    </dgm:pt>
    <dgm:pt modelId="{082FA39D-2EA9-47A5-AF33-581B3EB9E610}" type="parTrans" cxnId="{4AD3C5E1-3AF5-45DF-820E-C6FD31E637AE}">
      <dgm:prSet/>
      <dgm:spPr/>
      <dgm:t>
        <a:bodyPr/>
        <a:lstStyle/>
        <a:p>
          <a:endParaRPr lang="en-GB"/>
        </a:p>
      </dgm:t>
    </dgm:pt>
    <dgm:pt modelId="{8CA6729B-ED35-4566-924C-F741C81A6F47}" type="sibTrans" cxnId="{4AD3C5E1-3AF5-45DF-820E-C6FD31E637AE}">
      <dgm:prSet/>
      <dgm:spPr/>
      <dgm:t>
        <a:bodyPr/>
        <a:lstStyle/>
        <a:p>
          <a:endParaRPr lang="en-GB"/>
        </a:p>
      </dgm:t>
    </dgm:pt>
    <dgm:pt modelId="{59D4CD48-6F2B-4823-84D0-FFC3B8D95718}">
      <dgm:prSet/>
      <dgm:spPr/>
      <dgm:t>
        <a:bodyPr/>
        <a:lstStyle/>
        <a:p>
          <a:pPr rtl="0"/>
          <a:r>
            <a:rPr lang="en-US" b="1" baseline="0" dirty="0" smtClean="0">
              <a:effectLst/>
            </a:rPr>
            <a:t>Disaster Recovery &amp; Business Continuity</a:t>
          </a:r>
          <a:endParaRPr lang="en-US" b="1" dirty="0">
            <a:effectLst/>
          </a:endParaRPr>
        </a:p>
      </dgm:t>
    </dgm:pt>
    <dgm:pt modelId="{2EB43BF6-34DE-425A-8FF0-B1638830F4AD}" type="parTrans" cxnId="{ED027691-50EE-4216-B125-6812CD50ECDE}">
      <dgm:prSet/>
      <dgm:spPr/>
      <dgm:t>
        <a:bodyPr/>
        <a:lstStyle/>
        <a:p>
          <a:endParaRPr lang="en-GB"/>
        </a:p>
      </dgm:t>
    </dgm:pt>
    <dgm:pt modelId="{6A2E2EAE-A00C-4948-9DA0-B1495A837427}" type="sibTrans" cxnId="{ED027691-50EE-4216-B125-6812CD50ECDE}">
      <dgm:prSet/>
      <dgm:spPr/>
      <dgm:t>
        <a:bodyPr/>
        <a:lstStyle/>
        <a:p>
          <a:endParaRPr lang="en-GB"/>
        </a:p>
      </dgm:t>
    </dgm:pt>
    <dgm:pt modelId="{1E1F85BC-60DE-4925-8170-167CA49B2C64}">
      <dgm:prSet/>
      <dgm:spPr/>
      <dgm:t>
        <a:bodyPr/>
        <a:lstStyle/>
        <a:p>
          <a:pPr rtl="0"/>
          <a:r>
            <a:rPr lang="en-US" b="1" baseline="0" dirty="0" smtClean="0">
              <a:effectLst/>
            </a:rPr>
            <a:t>Storage As A Service</a:t>
          </a:r>
          <a:endParaRPr lang="en-US" b="1" dirty="0">
            <a:effectLst/>
          </a:endParaRPr>
        </a:p>
      </dgm:t>
    </dgm:pt>
    <dgm:pt modelId="{CA961FAA-767E-4A86-908B-F8CC79C21923}" type="parTrans" cxnId="{0C3E6940-5EE3-4D28-B4FC-51E1953F8E06}">
      <dgm:prSet/>
      <dgm:spPr/>
      <dgm:t>
        <a:bodyPr/>
        <a:lstStyle/>
        <a:p>
          <a:endParaRPr lang="en-US"/>
        </a:p>
      </dgm:t>
    </dgm:pt>
    <dgm:pt modelId="{9D12702A-6ADC-4E7C-BD8E-DA759FCFDB08}" type="sibTrans" cxnId="{0C3E6940-5EE3-4D28-B4FC-51E1953F8E06}">
      <dgm:prSet/>
      <dgm:spPr/>
      <dgm:t>
        <a:bodyPr/>
        <a:lstStyle/>
        <a:p>
          <a:endParaRPr lang="en-US"/>
        </a:p>
      </dgm:t>
    </dgm:pt>
    <dgm:pt modelId="{70B2B315-09D1-4E07-8323-E40169ED121F}" type="pres">
      <dgm:prSet presAssocID="{325C301A-B230-4546-B531-ACDECC9624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5BF5FA-521A-40F8-96AF-7765E4624B92}" type="pres">
      <dgm:prSet presAssocID="{3D4492A7-B4EC-40A5-BB0F-F9334440DE52}" presName="composite" presStyleCnt="0"/>
      <dgm:spPr/>
    </dgm:pt>
    <dgm:pt modelId="{1FFA9BF2-A1B1-4659-AE3B-D4E28BAD9D32}" type="pres">
      <dgm:prSet presAssocID="{3D4492A7-B4EC-40A5-BB0F-F9334440DE5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F0AE08-5629-4835-97FA-96067226DFA9}" type="pres">
      <dgm:prSet presAssocID="{3D4492A7-B4EC-40A5-BB0F-F9334440DE5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E923-D71C-49AF-ADB3-A160732396B2}" type="pres">
      <dgm:prSet presAssocID="{CADF1553-DF8E-4CDD-A1CE-CA68BC0F520D}" presName="sp" presStyleCnt="0"/>
      <dgm:spPr/>
    </dgm:pt>
    <dgm:pt modelId="{9C28B7C6-4458-4FF2-B563-DB9C6F312FF8}" type="pres">
      <dgm:prSet presAssocID="{B1127BE4-5CFE-42DD-B384-7F042C902BCA}" presName="composite" presStyleCnt="0"/>
      <dgm:spPr/>
    </dgm:pt>
    <dgm:pt modelId="{F84787B8-B104-409F-987F-29572DB2C3F9}" type="pres">
      <dgm:prSet presAssocID="{B1127BE4-5CFE-42DD-B384-7F042C902BC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B231-EA4D-4F56-9881-19A6E4E0B809}" type="pres">
      <dgm:prSet presAssocID="{B1127BE4-5CFE-42DD-B384-7F042C902BC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3CE1C1-AC92-4224-AC42-F5301F33EAB7}" type="presOf" srcId="{B1127BE4-5CFE-42DD-B384-7F042C902BCA}" destId="{F84787B8-B104-409F-987F-29572DB2C3F9}" srcOrd="0" destOrd="0" presId="urn:microsoft.com/office/officeart/2005/8/layout/chevron2"/>
    <dgm:cxn modelId="{3BC5218F-6EAD-476C-A49C-9B8DCB85657B}" srcId="{3D4492A7-B4EC-40A5-BB0F-F9334440DE52}" destId="{C2B89185-F2DA-462F-A7A0-0277A3DAF31A}" srcOrd="1" destOrd="0" parTransId="{279005AD-36D4-4450-A769-045B4F037925}" sibTransId="{1BD85C9D-CB42-4152-9381-A9C3A42979D1}"/>
    <dgm:cxn modelId="{4AD3C5E1-3AF5-45DF-820E-C6FD31E637AE}" srcId="{B1127BE4-5CFE-42DD-B384-7F042C902BCA}" destId="{8BF78908-E690-4130-9AD5-158220E6C619}" srcOrd="1" destOrd="0" parTransId="{082FA39D-2EA9-47A5-AF33-581B3EB9E610}" sibTransId="{8CA6729B-ED35-4566-924C-F741C81A6F47}"/>
    <dgm:cxn modelId="{0C3E6940-5EE3-4D28-B4FC-51E1953F8E06}" srcId="{B1127BE4-5CFE-42DD-B384-7F042C902BCA}" destId="{1E1F85BC-60DE-4925-8170-167CA49B2C64}" srcOrd="3" destOrd="0" parTransId="{CA961FAA-767E-4A86-908B-F8CC79C21923}" sibTransId="{9D12702A-6ADC-4E7C-BD8E-DA759FCFDB08}"/>
    <dgm:cxn modelId="{46ECBA21-CF48-404F-AC72-E3628873BA8B}" type="presOf" srcId="{59D4CD48-6F2B-4823-84D0-FFC3B8D95718}" destId="{84F0AE08-5629-4835-97FA-96067226DFA9}" srcOrd="0" destOrd="3" presId="urn:microsoft.com/office/officeart/2005/8/layout/chevron2"/>
    <dgm:cxn modelId="{233704B9-7413-4D2B-A3CE-8CF835AEF050}" type="presOf" srcId="{1E1F85BC-60DE-4925-8170-167CA49B2C64}" destId="{CD98B231-EA4D-4F56-9881-19A6E4E0B809}" srcOrd="0" destOrd="3" presId="urn:microsoft.com/office/officeart/2005/8/layout/chevron2"/>
    <dgm:cxn modelId="{5D3E2A47-0F9E-40A6-9672-0007DFD4CF8D}" type="presOf" srcId="{0CC7C15C-338E-422A-9970-98C81A436B6D}" destId="{84F0AE08-5629-4835-97FA-96067226DFA9}" srcOrd="0" destOrd="0" presId="urn:microsoft.com/office/officeart/2005/8/layout/chevron2"/>
    <dgm:cxn modelId="{F0C3DDB1-DFC0-4D28-AC73-139BF50E70FD}" srcId="{325C301A-B230-4546-B531-ACDECC9624AC}" destId="{B1127BE4-5CFE-42DD-B384-7F042C902BCA}" srcOrd="1" destOrd="0" parTransId="{A65402C0-0DB9-4F7A-AA06-0A2CAB01AF39}" sibTransId="{127424A3-9E88-47F3-8563-B5062AA08A4B}"/>
    <dgm:cxn modelId="{4E1F88D9-2FF6-441E-91D9-676310AA1C48}" type="presOf" srcId="{325C301A-B230-4546-B531-ACDECC9624AC}" destId="{70B2B315-09D1-4E07-8323-E40169ED121F}" srcOrd="0" destOrd="0" presId="urn:microsoft.com/office/officeart/2005/8/layout/chevron2"/>
    <dgm:cxn modelId="{3ACA6BD2-3542-4EE4-92D5-976FBDE8C206}" type="presOf" srcId="{BBB90BDC-C279-40FA-9315-0D7A661504AE}" destId="{84F0AE08-5629-4835-97FA-96067226DFA9}" srcOrd="0" destOrd="2" presId="urn:microsoft.com/office/officeart/2005/8/layout/chevron2"/>
    <dgm:cxn modelId="{7D872C21-CB70-428D-AD31-1CD681CAA199}" type="presOf" srcId="{0F071DC8-4282-4C49-8F99-25F028E044B6}" destId="{CD98B231-EA4D-4F56-9881-19A6E4E0B809}" srcOrd="0" destOrd="2" presId="urn:microsoft.com/office/officeart/2005/8/layout/chevron2"/>
    <dgm:cxn modelId="{8048019E-3D2A-450D-87ED-60DF4210DFF9}" srcId="{B1127BE4-5CFE-42DD-B384-7F042C902BCA}" destId="{0F071DC8-4282-4C49-8F99-25F028E044B6}" srcOrd="2" destOrd="0" parTransId="{DCD4CC08-66D2-41DD-AF90-3F044328FDBC}" sibTransId="{6E2E4BBD-C50F-4AB2-B9BD-9E2E671E79C6}"/>
    <dgm:cxn modelId="{ED027691-50EE-4216-B125-6812CD50ECDE}" srcId="{3D4492A7-B4EC-40A5-BB0F-F9334440DE52}" destId="{59D4CD48-6F2B-4823-84D0-FFC3B8D95718}" srcOrd="3" destOrd="0" parTransId="{2EB43BF6-34DE-425A-8FF0-B1638830F4AD}" sibTransId="{6A2E2EAE-A00C-4948-9DA0-B1495A837427}"/>
    <dgm:cxn modelId="{CD6DAF81-9C6A-47C3-A8B0-484F60B4065F}" type="presOf" srcId="{1E270281-90B7-49B0-9FDE-16F024871A42}" destId="{CD98B231-EA4D-4F56-9881-19A6E4E0B809}" srcOrd="0" destOrd="0" presId="urn:microsoft.com/office/officeart/2005/8/layout/chevron2"/>
    <dgm:cxn modelId="{24CF1EE3-9DA2-46F3-A9B6-F8515D247089}" type="presOf" srcId="{3D4492A7-B4EC-40A5-BB0F-F9334440DE52}" destId="{1FFA9BF2-A1B1-4659-AE3B-D4E28BAD9D32}" srcOrd="0" destOrd="0" presId="urn:microsoft.com/office/officeart/2005/8/layout/chevron2"/>
    <dgm:cxn modelId="{9E4F110E-09AF-4BCC-867A-A1DC4E465FF0}" srcId="{3D4492A7-B4EC-40A5-BB0F-F9334440DE52}" destId="{0CC7C15C-338E-422A-9970-98C81A436B6D}" srcOrd="0" destOrd="0" parTransId="{8C168542-BA45-4ACE-83E2-BC8A1BCBF01D}" sibTransId="{DECB986A-FA97-4903-8075-BD0F01B582A5}"/>
    <dgm:cxn modelId="{651192DC-2913-4790-8846-7FEC67C2BBE5}" type="presOf" srcId="{8BF78908-E690-4130-9AD5-158220E6C619}" destId="{CD98B231-EA4D-4F56-9881-19A6E4E0B809}" srcOrd="0" destOrd="1" presId="urn:microsoft.com/office/officeart/2005/8/layout/chevron2"/>
    <dgm:cxn modelId="{8C6078C8-869D-4F21-AA69-6E20CA784980}" srcId="{3D4492A7-B4EC-40A5-BB0F-F9334440DE52}" destId="{BBB90BDC-C279-40FA-9315-0D7A661504AE}" srcOrd="2" destOrd="0" parTransId="{D873895D-0563-4004-9675-AF8F91DBA203}" sibTransId="{2B223CC1-7091-449B-AADC-E504A3A8C837}"/>
    <dgm:cxn modelId="{DF119A4D-7095-4F51-9AA1-320D2A3AB948}" type="presOf" srcId="{C2B89185-F2DA-462F-A7A0-0277A3DAF31A}" destId="{84F0AE08-5629-4835-97FA-96067226DFA9}" srcOrd="0" destOrd="1" presId="urn:microsoft.com/office/officeart/2005/8/layout/chevron2"/>
    <dgm:cxn modelId="{967A6227-4498-42C4-842E-19372F94DF9E}" srcId="{B1127BE4-5CFE-42DD-B384-7F042C902BCA}" destId="{1E270281-90B7-49B0-9FDE-16F024871A42}" srcOrd="0" destOrd="0" parTransId="{887A3715-FD5A-458A-B64D-76D060D7B649}" sibTransId="{19FA1775-C442-4277-9C71-DD01CB62C345}"/>
    <dgm:cxn modelId="{CB57C701-CCA7-4590-893E-6F35C7F74D97}" srcId="{325C301A-B230-4546-B531-ACDECC9624AC}" destId="{3D4492A7-B4EC-40A5-BB0F-F9334440DE52}" srcOrd="0" destOrd="0" parTransId="{2DE5D873-E61F-42A2-9987-5261DE3BE190}" sibTransId="{CADF1553-DF8E-4CDD-A1CE-CA68BC0F520D}"/>
    <dgm:cxn modelId="{43BAA35F-5DE6-46A1-A479-2982EF5B7C5A}" type="presParOf" srcId="{70B2B315-09D1-4E07-8323-E40169ED121F}" destId="{845BF5FA-521A-40F8-96AF-7765E4624B92}" srcOrd="0" destOrd="0" presId="urn:microsoft.com/office/officeart/2005/8/layout/chevron2"/>
    <dgm:cxn modelId="{8C2B33E2-C5C7-423B-8CE6-E535E8E4C8F9}" type="presParOf" srcId="{845BF5FA-521A-40F8-96AF-7765E4624B92}" destId="{1FFA9BF2-A1B1-4659-AE3B-D4E28BAD9D32}" srcOrd="0" destOrd="0" presId="urn:microsoft.com/office/officeart/2005/8/layout/chevron2"/>
    <dgm:cxn modelId="{FACFC0DB-3E1B-42F2-A0F4-360C65683963}" type="presParOf" srcId="{845BF5FA-521A-40F8-96AF-7765E4624B92}" destId="{84F0AE08-5629-4835-97FA-96067226DFA9}" srcOrd="1" destOrd="0" presId="urn:microsoft.com/office/officeart/2005/8/layout/chevron2"/>
    <dgm:cxn modelId="{7708A594-93CD-4D27-9265-BD5AB62820B6}" type="presParOf" srcId="{70B2B315-09D1-4E07-8323-E40169ED121F}" destId="{5BB3E923-D71C-49AF-ADB3-A160732396B2}" srcOrd="1" destOrd="0" presId="urn:microsoft.com/office/officeart/2005/8/layout/chevron2"/>
    <dgm:cxn modelId="{FA0C242B-0DB4-4B16-8557-652942138084}" type="presParOf" srcId="{70B2B315-09D1-4E07-8323-E40169ED121F}" destId="{9C28B7C6-4458-4FF2-B563-DB9C6F312FF8}" srcOrd="2" destOrd="0" presId="urn:microsoft.com/office/officeart/2005/8/layout/chevron2"/>
    <dgm:cxn modelId="{B264CC79-0150-4052-BB5E-903A1E204162}" type="presParOf" srcId="{9C28B7C6-4458-4FF2-B563-DB9C6F312FF8}" destId="{F84787B8-B104-409F-987F-29572DB2C3F9}" srcOrd="0" destOrd="0" presId="urn:microsoft.com/office/officeart/2005/8/layout/chevron2"/>
    <dgm:cxn modelId="{8891C165-62DF-4FBE-883A-3FF5D6459926}" type="presParOf" srcId="{9C28B7C6-4458-4FF2-B563-DB9C6F312FF8}" destId="{CD98B231-EA4D-4F56-9881-19A6E4E0B8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A9BF2-A1B1-4659-AE3B-D4E28BAD9D32}">
      <dsp:nvSpPr>
        <dsp:cNvPr id="0" name=""/>
        <dsp:cNvSpPr/>
      </dsp:nvSpPr>
      <dsp:spPr>
        <a:xfrm rot="5400000">
          <a:off x="-195798" y="195935"/>
          <a:ext cx="1305321" cy="913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Infrastructure</a:t>
          </a:r>
          <a:endParaRPr lang="en-US" sz="1200" kern="1200" dirty="0"/>
        </a:p>
      </dsp:txBody>
      <dsp:txXfrm rot="5400000">
        <a:off x="-195798" y="195935"/>
        <a:ext cx="1305321" cy="913725"/>
      </dsp:txXfrm>
    </dsp:sp>
    <dsp:sp modelId="{84F0AE08-5629-4835-97FA-96067226DFA9}">
      <dsp:nvSpPr>
        <dsp:cNvPr id="0" name=""/>
        <dsp:cNvSpPr/>
      </dsp:nvSpPr>
      <dsp:spPr>
        <a:xfrm rot="5400000">
          <a:off x="3080633" y="-2166770"/>
          <a:ext cx="848459" cy="518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effectLst/>
            </a:rPr>
            <a:t>Rack Space Hosting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effectLst/>
            </a:rPr>
            <a:t>Virtual Server Hosting</a:t>
          </a:r>
          <a:endParaRPr lang="en-US" sz="1200" b="1" kern="1200" dirty="0"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effectLst/>
            </a:rPr>
            <a:t>Co-location</a:t>
          </a:r>
          <a:endParaRPr lang="en-US" sz="1200" b="1" kern="1200" dirty="0"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effectLst/>
            </a:rPr>
            <a:t>Disaster Recovery &amp; Business Continuity</a:t>
          </a:r>
          <a:endParaRPr lang="en-US" sz="1200" b="1" kern="1200" dirty="0">
            <a:effectLst/>
          </a:endParaRPr>
        </a:p>
      </dsp:txBody>
      <dsp:txXfrm rot="5400000">
        <a:off x="3080633" y="-2166770"/>
        <a:ext cx="848459" cy="5182274"/>
      </dsp:txXfrm>
    </dsp:sp>
    <dsp:sp modelId="{F84787B8-B104-409F-987F-29572DB2C3F9}">
      <dsp:nvSpPr>
        <dsp:cNvPr id="0" name=""/>
        <dsp:cNvSpPr/>
      </dsp:nvSpPr>
      <dsp:spPr>
        <a:xfrm rot="5400000">
          <a:off x="-195798" y="1227139"/>
          <a:ext cx="1305321" cy="913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Cloud Services</a:t>
          </a:r>
          <a:endParaRPr lang="en-US" sz="1200" kern="1200" dirty="0"/>
        </a:p>
      </dsp:txBody>
      <dsp:txXfrm rot="5400000">
        <a:off x="-195798" y="1227139"/>
        <a:ext cx="1305321" cy="913725"/>
      </dsp:txXfrm>
    </dsp:sp>
    <dsp:sp modelId="{CD98B231-EA4D-4F56-9881-19A6E4E0B809}">
      <dsp:nvSpPr>
        <dsp:cNvPr id="0" name=""/>
        <dsp:cNvSpPr/>
      </dsp:nvSpPr>
      <dsp:spPr>
        <a:xfrm rot="5400000">
          <a:off x="3080633" y="-1135566"/>
          <a:ext cx="848459" cy="518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effectLst/>
            </a:rPr>
            <a:t>Managed Web Hosting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effectLst/>
            </a:rPr>
            <a:t>Hosted Messaging &amp; Collaboration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effectLst/>
            </a:rPr>
            <a:t>Enterprise Application Hosting</a:t>
          </a:r>
          <a:endParaRPr lang="en-US" sz="1200" b="1" kern="1200" dirty="0"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effectLst/>
            </a:rPr>
            <a:t>Storage As A Service</a:t>
          </a:r>
          <a:endParaRPr lang="en-US" sz="1200" b="1" kern="1200" dirty="0">
            <a:effectLst/>
          </a:endParaRPr>
        </a:p>
      </dsp:txBody>
      <dsp:txXfrm rot="5400000">
        <a:off x="3080633" y="-1135566"/>
        <a:ext cx="848459" cy="518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1320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895" y="1"/>
            <a:ext cx="2981319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546"/>
            <a:ext cx="2981320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895" y="8830546"/>
            <a:ext cx="2981319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BED6C6-1A33-4CEE-87EF-01ADF92EF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1320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895" y="1"/>
            <a:ext cx="2981319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81" y="4416012"/>
            <a:ext cx="5505450" cy="41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546"/>
            <a:ext cx="2981320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895" y="8830546"/>
            <a:ext cx="2981319" cy="4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26B11B-729C-4632-846A-BCD867F42D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BD4FA-DE18-4889-86E6-2500A90A0C87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900493" y="8834981"/>
            <a:ext cx="2981320" cy="46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A35BAB5-58B5-4DEE-BC83-DB1AC7A8B212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7737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012"/>
            <a:ext cx="5046663" cy="4183824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47958" y="5936778"/>
          <a:ext cx="893203" cy="618935"/>
        </p:xfrm>
        <a:graphic>
          <a:graphicData uri="http://schemas.openxmlformats.org/presentationml/2006/ole">
            <p:oleObj spid="_x0000_s79874" r:id="rId3" imgW="7443216" imgH="4715256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275" y="1373164"/>
            <a:ext cx="8524875" cy="431323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F3E7B74F-2DC0-4DA5-A2A9-B206AEACB8E7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116419" y="1180214"/>
            <a:ext cx="6198499" cy="3827720"/>
          </a:xfrm>
        </p:spPr>
        <p:txBody>
          <a:bodyPr/>
          <a:lstStyle/>
          <a:p>
            <a:pPr algn="ctr" eaLnBrk="1" hangingPunct="1"/>
            <a:r>
              <a:rPr lang="en-US" sz="1800" b="1" noProof="1" smtClean="0">
                <a:solidFill>
                  <a:schemeClr val="tx1"/>
                </a:solidFill>
              </a:rPr>
              <a:t>	</a:t>
            </a:r>
          </a:p>
          <a:p>
            <a:pPr eaLnBrk="1" hangingPunct="1"/>
            <a:endParaRPr lang="en-US" sz="1800" b="1" noProof="1" smtClean="0">
              <a:solidFill>
                <a:schemeClr val="tx1"/>
              </a:solidFill>
            </a:endParaRPr>
          </a:p>
          <a:p>
            <a:pPr algn="ctr" eaLnBrk="1" hangingPunct="1"/>
            <a:endParaRPr lang="en-US" sz="2000" b="1" noProof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800" b="1" noProof="1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and Infrastructure Readiness For Managing the .GOV.NG domain</a:t>
            </a:r>
            <a:endParaRPr lang="en-US" sz="2800" b="1" noProof="1" smtClean="0">
              <a:solidFill>
                <a:schemeClr val="tx1"/>
              </a:solidFill>
            </a:endParaRPr>
          </a:p>
          <a:p>
            <a:pPr algn="ctr" eaLnBrk="1" hangingPunct="1"/>
            <a:endParaRPr lang="de-DE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Presented by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Nosike Agusiegbe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Manager, Data Center and Hosted Services (DCHS)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Galaxy Backbone Plc.</a:t>
            </a:r>
          </a:p>
          <a:p>
            <a:pPr algn="ctr" eaLnBrk="1" hangingPunct="1"/>
            <a:endParaRPr lang="de-DE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823075" y="381000"/>
          <a:ext cx="1731963" cy="1198563"/>
        </p:xfrm>
        <a:graphic>
          <a:graphicData uri="http://schemas.openxmlformats.org/presentationml/2006/ole">
            <p:oleObj spid="_x0000_s2050" r:id="rId4" imgW="7443216" imgH="471525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 Capacity for managing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gov.ng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1665264"/>
            <a:ext cx="8524875" cy="43132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Well trained team that are already experienced at working on Internet services such as e-Mail, Websites and Web Applications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Team already familiar with DNS Services, DNS Architecture, DNS configurations and Zone file management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Galaxy engineers are already familiar with the </a:t>
            </a:r>
            <a:r>
              <a:rPr lang="en-US" dirty="0" err="1" smtClean="0"/>
              <a:t>CoCCA</a:t>
            </a:r>
            <a:r>
              <a:rPr lang="en-US" dirty="0" smtClean="0"/>
              <a:t> platform for registering and managing domains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engineers are booked to be trained on the new DNS and IPAM solution being procured for efficient on-going operations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have a plan in place to get our team more involved in NIRA activities and the collaborative efforts of the Registry, Registrars and Registrants.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Process Workflow for domain registration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1658144"/>
            <a:ext cx="45529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activities for increased adoption of .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gov.ng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amongst MDAS.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2575" y="1716064"/>
            <a:ext cx="8524875" cy="4313238"/>
          </a:xfrm>
        </p:spPr>
        <p:txBody>
          <a:bodyPr>
            <a:normAutofit/>
          </a:bodyPr>
          <a:lstStyle/>
          <a:p>
            <a:r>
              <a:rPr lang="en-US" dirty="0" smtClean="0"/>
              <a:t>Utilize our existing relationships with the MDAs with primary focus on engaging technical and administrative decision makers.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Work with the Ministry of Communication Technology on Sensitization as well as Change Management for DNS and registry migrations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Effectively communicate to stakeholders the benefits of utilizing a common and uniform domain(.</a:t>
            </a:r>
            <a:r>
              <a:rPr lang="en-US" dirty="0" err="1" smtClean="0"/>
              <a:t>gov.ng</a:t>
            </a:r>
            <a:r>
              <a:rPr lang="en-US" dirty="0" smtClean="0"/>
              <a:t>) for transacting business.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Ensure operational support procedures are clear and unambiguous for  all relocated/transferred domains.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Listening.</a:t>
            </a: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Questions??</a:t>
            </a: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Topics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800" dirty="0"/>
              <a:t>	</a:t>
            </a:r>
            <a:endParaRPr lang="en-US" sz="8000" dirty="0" smtClean="0"/>
          </a:p>
          <a:p>
            <a:r>
              <a:rPr lang="en-US" sz="8000" dirty="0" smtClean="0">
                <a:latin typeface="High Tower Text" pitchFamily="18" charset="0"/>
              </a:rPr>
              <a:t>Main Features of the Galaxy Backbone Infrastructure</a:t>
            </a:r>
          </a:p>
          <a:p>
            <a:pPr>
              <a:buNone/>
            </a:pPr>
            <a:endParaRPr lang="en-US" sz="8000" dirty="0" smtClean="0">
              <a:latin typeface="High Tower Text" pitchFamily="18" charset="0"/>
            </a:endParaRPr>
          </a:p>
          <a:p>
            <a:r>
              <a:rPr lang="en-US" sz="8000" dirty="0" smtClean="0">
                <a:latin typeface="High Tower Text" pitchFamily="18" charset="0"/>
              </a:rPr>
              <a:t>Description of the Galaxy Technical platform for managing .</a:t>
            </a:r>
            <a:r>
              <a:rPr lang="en-US" sz="8000" dirty="0" err="1" smtClean="0">
                <a:latin typeface="High Tower Text" pitchFamily="18" charset="0"/>
              </a:rPr>
              <a:t>gov.ng</a:t>
            </a:r>
            <a:r>
              <a:rPr lang="en-US" sz="8000" dirty="0" smtClean="0">
                <a:latin typeface="High Tower Text" pitchFamily="18" charset="0"/>
              </a:rPr>
              <a:t> and DNS services</a:t>
            </a:r>
          </a:p>
          <a:p>
            <a:endParaRPr lang="en-US" sz="8000" dirty="0" smtClean="0">
              <a:latin typeface="High Tower Text" pitchFamily="18" charset="0"/>
            </a:endParaRPr>
          </a:p>
          <a:p>
            <a:r>
              <a:rPr lang="en-US" sz="8000" dirty="0" smtClean="0">
                <a:latin typeface="High Tower Text" pitchFamily="18" charset="0"/>
              </a:rPr>
              <a:t>Human Resource Capacity for managing .</a:t>
            </a:r>
            <a:r>
              <a:rPr lang="en-US" sz="8000" dirty="0" err="1" smtClean="0">
                <a:latin typeface="High Tower Text" pitchFamily="18" charset="0"/>
              </a:rPr>
              <a:t>gov.ng</a:t>
            </a:r>
            <a:endParaRPr lang="en-US" sz="8000" dirty="0" smtClean="0">
              <a:latin typeface="High Tower Text" pitchFamily="18" charset="0"/>
            </a:endParaRPr>
          </a:p>
          <a:p>
            <a:endParaRPr lang="en-US" sz="8000" dirty="0" smtClean="0">
              <a:latin typeface="High Tower Text" pitchFamily="18" charset="0"/>
            </a:endParaRPr>
          </a:p>
          <a:p>
            <a:r>
              <a:rPr lang="en-US" sz="8000" dirty="0" smtClean="0">
                <a:latin typeface="High Tower Text" pitchFamily="18" charset="0"/>
              </a:rPr>
              <a:t>Planned Activities for improved Adoption of .</a:t>
            </a:r>
            <a:r>
              <a:rPr lang="en-US" sz="8000" dirty="0" err="1" smtClean="0">
                <a:latin typeface="High Tower Text" pitchFamily="18" charset="0"/>
              </a:rPr>
              <a:t>gov.ng</a:t>
            </a:r>
            <a:r>
              <a:rPr lang="en-US" sz="8000" dirty="0" smtClean="0">
                <a:latin typeface="High Tower Text" pitchFamily="18" charset="0"/>
              </a:rPr>
              <a:t> amongst MDAS.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Features of the Galaxy Backbone Infrastructure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1872915"/>
            <a:ext cx="8524875" cy="43132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Nationwide Communications Network</a:t>
            </a:r>
          </a:p>
          <a:p>
            <a:r>
              <a:rPr lang="en-US" dirty="0" smtClean="0"/>
              <a:t>Currently deployed/implemented a 300km metro optical </a:t>
            </a:r>
            <a:r>
              <a:rPr lang="en-US" dirty="0" err="1" smtClean="0"/>
              <a:t>fibre</a:t>
            </a:r>
            <a:r>
              <a:rPr lang="en-US" dirty="0" smtClean="0"/>
              <a:t> network in Abuja</a:t>
            </a:r>
          </a:p>
          <a:p>
            <a:r>
              <a:rPr lang="en-US" dirty="0" smtClean="0"/>
              <a:t>Over 3000 VSAT nodes deployed and maintained nationwide</a:t>
            </a:r>
          </a:p>
          <a:p>
            <a:endParaRPr lang="en-US" dirty="0" smtClean="0"/>
          </a:p>
          <a:p>
            <a:r>
              <a:rPr lang="en-US" dirty="0" smtClean="0"/>
              <a:t>Standard VSAT Hub in Abuja</a:t>
            </a:r>
          </a:p>
          <a:p>
            <a:r>
              <a:rPr lang="en-US" dirty="0" smtClean="0"/>
              <a:t>Primary Datacenter  - Fully operational Facility in  Abuja</a:t>
            </a:r>
          </a:p>
          <a:p>
            <a:r>
              <a:rPr lang="en-US" dirty="0" smtClean="0"/>
              <a:t>Secondary Datacenter  -  Currently under construction in Lagos</a:t>
            </a:r>
          </a:p>
          <a:p>
            <a:r>
              <a:rPr lang="en-US" dirty="0" smtClean="0"/>
              <a:t>DC fully equipped with Firewalls, E-mail Gateways, IPSs, SAN, Load Balancers and VMware platform for Cloud Services</a:t>
            </a:r>
          </a:p>
          <a:p>
            <a:endParaRPr lang="en-US" dirty="0" smtClean="0"/>
          </a:p>
          <a:p>
            <a:r>
              <a:rPr lang="en-US" dirty="0" smtClean="0"/>
              <a:t>Technical and Operational Capacity</a:t>
            </a:r>
          </a:p>
          <a:p>
            <a:r>
              <a:rPr lang="en-US" dirty="0" smtClean="0"/>
              <a:t>Skilled Manpower / Operational Staff</a:t>
            </a:r>
          </a:p>
          <a:p>
            <a:r>
              <a:rPr lang="en-US" dirty="0" smtClean="0"/>
              <a:t>Network Integration , Information Security and Web  Hosting Expertise</a:t>
            </a:r>
          </a:p>
          <a:p>
            <a:r>
              <a:rPr lang="en-US" dirty="0" smtClean="0"/>
              <a:t>Adoption ITIL-based Operational Processes and Tools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 and Hosting Infrastructure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242" y="124042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fully equipped </a:t>
            </a:r>
            <a:r>
              <a:rPr lang="en-US" sz="1800" b="1" dirty="0" smtClean="0"/>
              <a:t>ISO 27001 </a:t>
            </a:r>
            <a:r>
              <a:rPr lang="en-US" sz="1800" dirty="0" smtClean="0"/>
              <a:t>certified facility sitting on 200 square </a:t>
            </a:r>
            <a:r>
              <a:rPr lang="en-US" sz="1800" dirty="0" err="1" smtClean="0"/>
              <a:t>metres</a:t>
            </a:r>
            <a:r>
              <a:rPr lang="en-US" sz="1800" dirty="0" smtClean="0"/>
              <a:t> of floor space with 200TB of storage capacity.</a:t>
            </a:r>
          </a:p>
          <a:p>
            <a:r>
              <a:rPr lang="en-US" sz="1800" dirty="0" smtClean="0"/>
              <a:t>Designed to deliver world class enterprise data hosting service with in-built redundancy, resilience, and uncompromising security and safety standards </a:t>
            </a:r>
          </a:p>
          <a:p>
            <a:pPr>
              <a:buNone/>
            </a:pPr>
            <a:r>
              <a:rPr lang="en-US" sz="1800" dirty="0" smtClean="0"/>
              <a:t>   </a:t>
            </a:r>
          </a:p>
          <a:p>
            <a:pPr>
              <a:buNone/>
            </a:pPr>
            <a:r>
              <a:rPr lang="en-US" sz="1800" dirty="0" smtClean="0"/>
              <a:t>    Services available from the </a:t>
            </a:r>
            <a:r>
              <a:rPr lang="en-US" sz="1800" dirty="0" err="1" smtClean="0"/>
              <a:t>DataCentre</a:t>
            </a:r>
            <a:r>
              <a:rPr lang="en-US" sz="1800" dirty="0" smtClean="0"/>
              <a:t> Include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3467100"/>
          <a:ext cx="6096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27001 Certificate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358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Platform for DNS Services and Management of .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gov.ng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975" y="1779564"/>
            <a:ext cx="8524875" cy="431323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Galaxy Backbone is now the sole registrar for the .</a:t>
            </a:r>
            <a:r>
              <a:rPr lang="en-GB" dirty="0" err="1" smtClean="0"/>
              <a:t>gov.ng</a:t>
            </a:r>
            <a:r>
              <a:rPr lang="en-GB" dirty="0" smtClean="0"/>
              <a:t> and the .</a:t>
            </a:r>
            <a:r>
              <a:rPr lang="en-GB" dirty="0" err="1" smtClean="0"/>
              <a:t>mil.ng</a:t>
            </a:r>
            <a:r>
              <a:rPr lang="en-GB" dirty="0" smtClean="0"/>
              <a:t> name spaces.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To support this, Galaxy Backbone has access to the .</a:t>
            </a:r>
            <a:r>
              <a:rPr lang="en-GB" dirty="0" err="1" smtClean="0"/>
              <a:t>ng</a:t>
            </a:r>
            <a:r>
              <a:rPr lang="en-GB" dirty="0" smtClean="0"/>
              <a:t> web registry  platform (</a:t>
            </a:r>
            <a:r>
              <a:rPr lang="en-GB" dirty="0" err="1" smtClean="0"/>
              <a:t>CoCCA</a:t>
            </a:r>
            <a:r>
              <a:rPr lang="en-GB" dirty="0" smtClean="0"/>
              <a:t>) and an internal DNS platform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Galaxy Backbones DNS Servers are currently the Start of Authority (SOA) name servers for approximately 65% of all Federal .</a:t>
            </a:r>
            <a:r>
              <a:rPr lang="en-GB" dirty="0" err="1" smtClean="0"/>
              <a:t>gov.ng</a:t>
            </a:r>
            <a:r>
              <a:rPr lang="en-GB" dirty="0" smtClean="0"/>
              <a:t> domains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DNS services currently run off a </a:t>
            </a:r>
            <a:r>
              <a:rPr lang="en-US" dirty="0" err="1" smtClean="0"/>
              <a:t>SimpleDNS</a:t>
            </a:r>
            <a:r>
              <a:rPr lang="en-US" dirty="0" smtClean="0"/>
              <a:t> platform.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The security of this platform is  secure following the specific installation, configuration and updating processes along with the inherent </a:t>
            </a:r>
            <a:r>
              <a:rPr lang="en-US" dirty="0" err="1" smtClean="0"/>
              <a:t>DataCenter</a:t>
            </a:r>
            <a:r>
              <a:rPr lang="en-US" dirty="0" smtClean="0"/>
              <a:t> Information Security layers (Firewalls, IPSs, Application Filters etc) that protect all data Center and hosted services. This facility meets global standards of information security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 Reliability </a:t>
            </a:r>
            <a:r>
              <a:rPr lang="en-US" dirty="0" err="1" smtClean="0"/>
              <a:t>iand</a:t>
            </a:r>
            <a:r>
              <a:rPr lang="en-US" dirty="0" smtClean="0"/>
              <a:t> High Availability is assured because this solution is based on a redundant architecture . The Authoritative, Caching and Hidden DNS roles are replicated between two separate environments.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Architecture of Current DNS Platform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2010569"/>
            <a:ext cx="5867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Features of New DNS Platform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Galaxy’s proposed DNS and IP Address Management (IPAM) solution is purposefully designed to significantly improve the management of .</a:t>
            </a:r>
            <a:r>
              <a:rPr lang="en-GB" dirty="0" err="1" smtClean="0"/>
              <a:t>gov.ng</a:t>
            </a:r>
            <a:r>
              <a:rPr lang="en-GB" dirty="0" smtClean="0"/>
              <a:t>, .</a:t>
            </a:r>
            <a:r>
              <a:rPr lang="en-GB" dirty="0" err="1" smtClean="0"/>
              <a:t>mil.ng</a:t>
            </a:r>
            <a:r>
              <a:rPr lang="en-GB" dirty="0" smtClean="0"/>
              <a:t> and the associated DNS Zones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By automating and streamlining DNS management processes, Galaxy Backbone will be able to eliminate DNS configuration errors and to save 50-60% of the time spent on DNS and IPAM related network management tasks.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This Appliance-based DNS infrastructure will allow Galaxy Backbone to attain six-sigma (99,9999%) availability for Galaxy’s DNS services.</a:t>
            </a:r>
          </a:p>
          <a:p>
            <a:pPr>
              <a:buNone/>
            </a:pPr>
            <a:endParaRPr lang="en-GB" dirty="0" smtClean="0"/>
          </a:p>
          <a:p>
            <a:r>
              <a:rPr lang="en-US" dirty="0" smtClean="0"/>
              <a:t> Platform is capable of handling 3000+ queries per second and is designed to separate Authoritative, Caching and Recursive functions into separate appliances. The result of these attributes will be significant improvement in performance.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product and  its design enhances our ability to mitigate against DNS attacks like Spoofing, Port Flooding etc.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Diagram for new DNS Platform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17621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348" y="1600200"/>
            <a:ext cx="52653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15355</TotalTime>
  <Words>678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Standarddesign</vt:lpstr>
      <vt:lpstr>Slide 1</vt:lpstr>
      <vt:lpstr>Main Topics</vt:lpstr>
      <vt:lpstr> Main Features of the Galaxy Backbone Infrastructure  </vt:lpstr>
      <vt:lpstr>Data Center and Hosting Infrastructure</vt:lpstr>
      <vt:lpstr>ISO 27001 Certificate</vt:lpstr>
      <vt:lpstr>Current Platform for DNS Services and Management of .gov.ng</vt:lpstr>
      <vt:lpstr>High Level Architecture of Current DNS Platform</vt:lpstr>
      <vt:lpstr>Some Features of New DNS Platform</vt:lpstr>
      <vt:lpstr>High Level Diagram for new DNS Platform</vt:lpstr>
      <vt:lpstr>Human Resource Capacity for managing .gov.ng</vt:lpstr>
      <vt:lpstr>High level Process Workflow for domain registration</vt:lpstr>
      <vt:lpstr>Planned activities for increased adoption of .gov.ng amongst MDAS.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Amara Nwankpa</dc:creator>
  <dc:description>PresentationLoad.com</dc:description>
  <cp:lastModifiedBy>shigoakin</cp:lastModifiedBy>
  <cp:revision>168</cp:revision>
  <dcterms:created xsi:type="dcterms:W3CDTF">2007-11-27T23:54:21Z</dcterms:created>
  <dcterms:modified xsi:type="dcterms:W3CDTF">2012-04-10T10:31:13Z</dcterms:modified>
</cp:coreProperties>
</file>